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44"/>
  </p:notesMasterIdLst>
  <p:sldIdLst>
    <p:sldId id="257" r:id="rId3"/>
    <p:sldId id="306" r:id="rId4"/>
    <p:sldId id="263" r:id="rId5"/>
    <p:sldId id="302" r:id="rId6"/>
    <p:sldId id="309" r:id="rId7"/>
    <p:sldId id="310" r:id="rId8"/>
    <p:sldId id="311" r:id="rId9"/>
    <p:sldId id="331" r:id="rId10"/>
    <p:sldId id="321" r:id="rId11"/>
    <p:sldId id="323" r:id="rId12"/>
    <p:sldId id="324" r:id="rId13"/>
    <p:sldId id="325" r:id="rId14"/>
    <p:sldId id="332" r:id="rId15"/>
    <p:sldId id="326" r:id="rId16"/>
    <p:sldId id="327" r:id="rId17"/>
    <p:sldId id="328" r:id="rId18"/>
    <p:sldId id="330" r:id="rId19"/>
    <p:sldId id="312" r:id="rId20"/>
    <p:sldId id="313" r:id="rId21"/>
    <p:sldId id="320" r:id="rId22"/>
    <p:sldId id="315" r:id="rId23"/>
    <p:sldId id="316" r:id="rId24"/>
    <p:sldId id="317" r:id="rId25"/>
    <p:sldId id="318" r:id="rId26"/>
    <p:sldId id="319" r:id="rId27"/>
    <p:sldId id="260" r:id="rId28"/>
    <p:sldId id="308" r:id="rId29"/>
    <p:sldId id="280" r:id="rId30"/>
    <p:sldId id="288" r:id="rId31"/>
    <p:sldId id="285" r:id="rId32"/>
    <p:sldId id="268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66FF33"/>
    <a:srgbClr val="00CCFF"/>
    <a:srgbClr val="0066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1454" autoAdjust="0"/>
  </p:normalViewPr>
  <p:slideViewPr>
    <p:cSldViewPr snapToGrid="0">
      <p:cViewPr varScale="1">
        <p:scale>
          <a:sx n="49" d="100"/>
          <a:sy n="49" d="100"/>
        </p:scale>
        <p:origin x="67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C8189-6A3C-4280-9226-D597E2F93676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3ED7-BC2F-4691-9F2C-A20049AC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cameronwaller.github.io/profondeur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KEGG</a:t>
            </a:r>
          </a:p>
          <a:p>
            <a:r>
              <a:rPr lang="en-US" baseline="0" dirty="0" smtClean="0"/>
              <a:t>MAP 01100 Metabolic Pathways</a:t>
            </a:r>
          </a:p>
          <a:p>
            <a:r>
              <a:rPr lang="en-US" baseline="0" dirty="0" smtClean="0"/>
              <a:t>Pyruvate Metabolism</a:t>
            </a:r>
          </a:p>
          <a:p>
            <a:r>
              <a:rPr lang="en-US" baseline="0" dirty="0" smtClean="0"/>
              <a:t>Highlight all metabolites within 1 reaction of pyruvate.</a:t>
            </a:r>
          </a:p>
          <a:p>
            <a:r>
              <a:rPr lang="en-US" baseline="0" dirty="0" smtClean="0"/>
              <a:t>Suppose we are interested in a subset of this metabolic network.</a:t>
            </a:r>
          </a:p>
          <a:p>
            <a:r>
              <a:rPr lang="en-US" baseline="0" dirty="0" smtClean="0"/>
              <a:t>There is no support for custom queries (topology-based or otherwise).</a:t>
            </a:r>
          </a:p>
          <a:p>
            <a:r>
              <a:rPr lang="en-US" baseline="0" dirty="0" smtClean="0"/>
              <a:t>I manually traced edges from the node for pyruvate to find all metabolites that relate directly (within 1 reaction).</a:t>
            </a:r>
          </a:p>
          <a:p>
            <a:r>
              <a:rPr lang="en-US" baseline="0" dirty="0" smtClean="0"/>
              <a:t>Finding all 35 metabolites, copying their identifiers, and highlighting them on the map took me 1 hour.</a:t>
            </a:r>
          </a:p>
          <a:p>
            <a:r>
              <a:rPr lang="en-US" baseline="0" dirty="0" smtClean="0"/>
              <a:t>Many sets of metabolites of interest (such as this set) are not all within the same pathway.</a:t>
            </a:r>
          </a:p>
          <a:p>
            <a:r>
              <a:rPr lang="en-US" baseline="0" dirty="0" smtClean="0"/>
              <a:t>In many cases the relevant portion of the metabolic network traverses pathways.</a:t>
            </a:r>
          </a:p>
          <a:p>
            <a:r>
              <a:rPr lang="en-US" baseline="0" dirty="0" smtClean="0"/>
              <a:t>Although all of these metabolites relate directly to pyruvate, their spatial positions depend on pathway.</a:t>
            </a:r>
          </a:p>
          <a:p>
            <a:r>
              <a:rPr lang="en-US" baseline="0" dirty="0" smtClean="0"/>
              <a:t>The layout de-emphasizes and even distorts the connectivity between these metabolites.</a:t>
            </a:r>
          </a:p>
          <a:p>
            <a:r>
              <a:rPr lang="en-US" baseline="0" dirty="0" smtClean="0"/>
              <a:t>The map replicates several nodes (including pyruvate's) in an ambiguous way.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43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KEGG</a:t>
            </a:r>
          </a:p>
          <a:p>
            <a:r>
              <a:rPr lang="en-US" baseline="0" dirty="0" smtClean="0"/>
              <a:t>MAP 01100 Metabolic Pathways</a:t>
            </a:r>
          </a:p>
          <a:p>
            <a:r>
              <a:rPr lang="en-US" baseline="0" dirty="0" smtClean="0"/>
              <a:t>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2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KEGG</a:t>
            </a:r>
          </a:p>
          <a:p>
            <a:r>
              <a:rPr lang="en-US" baseline="0" dirty="0" smtClean="0"/>
              <a:t>Map Pyruvate Metabolism</a:t>
            </a:r>
          </a:p>
          <a:p>
            <a:r>
              <a:rPr lang="en-US" baseline="0" dirty="0" smtClean="0"/>
              <a:t>Because KEGG uses static maps for "distinct" pathways, the user must find metabolites by searching multiple, separate maps.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8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Describe current technology very briefly.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9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Escher relates information from metabolic models (systems biology) to maps with manual, static layouts.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60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8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Escher relies on manual, static layouts for readability.</a:t>
            </a:r>
          </a:p>
          <a:p>
            <a:r>
              <a:rPr lang="en-US" baseline="0" dirty="0" smtClean="0"/>
              <a:t>Escher is inappropriate for efficient exploration by custom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following images are sketches to demonstrate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09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1) Preserve holistic context while providing specific detail.</a:t>
            </a:r>
          </a:p>
          <a:p>
            <a:r>
              <a:rPr lang="en-US" baseline="0" dirty="0" smtClean="0"/>
              <a:t>Metabolism functions as a cooperative whole.</a:t>
            </a:r>
          </a:p>
          <a:p>
            <a:r>
              <a:rPr lang="en-US" baseline="0" dirty="0" smtClean="0"/>
              <a:t>Need to consider and study metabolism holistically.</a:t>
            </a:r>
          </a:p>
          <a:p>
            <a:r>
              <a:rPr lang="en-US" baseline="0" dirty="0" smtClean="0"/>
              <a:t>Metabolism is also vast and complex.</a:t>
            </a:r>
          </a:p>
          <a:p>
            <a:r>
              <a:rPr lang="en-US" baseline="0" dirty="0" smtClean="0"/>
              <a:t>Need to consider relevant portions of metabolism in detail according to interest.</a:t>
            </a:r>
          </a:p>
          <a:p>
            <a:r>
              <a:rPr lang="en-US" baseline="0" dirty="0" smtClean="0"/>
              <a:t>2) Represent selections of the network flexibly and dynamically.</a:t>
            </a:r>
          </a:p>
          <a:p>
            <a:r>
              <a:rPr lang="en-US" baseline="0" dirty="0" smtClean="0"/>
              <a:t>Connection and cooperation between members of the metabolic system traverse and transcend typical pathways.</a:t>
            </a:r>
          </a:p>
          <a:p>
            <a:r>
              <a:rPr lang="en-US" baseline="0" dirty="0" smtClean="0"/>
              <a:t>Interest sets of metabolism are custom and case-specific with great variety.</a:t>
            </a:r>
          </a:p>
          <a:p>
            <a:r>
              <a:rPr lang="en-US" baseline="0" dirty="0" smtClean="0"/>
              <a:t>Need for automatic, dynamic representations that are clear.</a:t>
            </a:r>
          </a:p>
          <a:p>
            <a:r>
              <a:rPr lang="en-US" baseline="0" dirty="0" smtClean="0"/>
              <a:t>3) Associate experimental results (data) with context of metabolic system.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97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following images are sketches to demonstrate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Metabolism sustains</a:t>
            </a:r>
            <a:r>
              <a:rPr lang="en-US" baseline="0" dirty="0" smtClean="0"/>
              <a:t> life.</a:t>
            </a:r>
            <a:endParaRPr lang="en-US" dirty="0" smtClean="0"/>
          </a:p>
          <a:p>
            <a:r>
              <a:rPr lang="en-US" dirty="0" smtClean="0"/>
              <a:t>Metabolism is an integral part of the biological system.</a:t>
            </a:r>
          </a:p>
          <a:p>
            <a:r>
              <a:rPr lang="en-US" dirty="0" smtClean="0"/>
              <a:t>Defects in metabolism drive many human diseases, including obesity, diabetes, cardiovascular disease, and cancer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The goal of this project is to develop computational methods to support the study of metabolism in domains of biology, biotechnology, pharmacology, and medicine.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following images are sketches to demonstrate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42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Exploration Tasks</a:t>
            </a:r>
          </a:p>
          <a:p>
            <a:r>
              <a:rPr lang="en-US" baseline="0" dirty="0" smtClean="0"/>
              <a:t>1) Represent selections of the metabolic network visually.</a:t>
            </a:r>
          </a:p>
          <a:p>
            <a:r>
              <a:rPr lang="en-US" baseline="0" dirty="0" smtClean="0"/>
              <a:t>-Nodes and links.</a:t>
            </a:r>
          </a:p>
          <a:p>
            <a:r>
              <a:rPr lang="en-US" baseline="0" dirty="0" smtClean="0"/>
              <a:t>-Flexible, dynamic representation to accommodate custom selections.</a:t>
            </a:r>
          </a:p>
          <a:p>
            <a:r>
              <a:rPr lang="en-US" baseline="0" dirty="0" smtClean="0"/>
              <a:t>2) Display network information (distribution of degree, </a:t>
            </a:r>
            <a:r>
              <a:rPr lang="en-US" baseline="0" dirty="0" err="1" smtClean="0"/>
              <a:t>betweenness</a:t>
            </a:r>
            <a:r>
              <a:rPr lang="en-US" baseline="0" dirty="0" smtClean="0"/>
              <a:t> centrality, and sets) for entire model and selection.</a:t>
            </a:r>
          </a:p>
          <a:p>
            <a:r>
              <a:rPr lang="en-US" baseline="0" dirty="0" smtClean="0"/>
              <a:t>3) Provide option to replicate nodes with high degrees.</a:t>
            </a:r>
          </a:p>
          <a:p>
            <a:r>
              <a:rPr lang="en-US" baseline="0" dirty="0" smtClean="0"/>
              <a:t>4) Represent properties of nodes and links on the visual network.</a:t>
            </a:r>
          </a:p>
          <a:p>
            <a:r>
              <a:rPr lang="en-US" baseline="0" dirty="0" smtClean="0"/>
              <a:t>-Arrange nodes and links in positional groups for sets (cellular compartment, pathway).</a:t>
            </a:r>
          </a:p>
          <a:p>
            <a:r>
              <a:rPr lang="en-US" baseline="0" dirty="0" smtClean="0"/>
              <a:t>-Color nodes and links for sets (pathway).</a:t>
            </a:r>
          </a:p>
          <a:p>
            <a:r>
              <a:rPr lang="en-US" baseline="0" dirty="0" smtClean="0"/>
              <a:t>5) On selection of nodes or links, display summary information for metabolites (common reaction partners, set </a:t>
            </a:r>
          </a:p>
          <a:p>
            <a:r>
              <a:rPr lang="en-US" baseline="0" dirty="0" smtClean="0"/>
              <a:t>distribution) or reactions (genes, transcripts, proteins).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36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0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6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Measurement Tasks</a:t>
            </a:r>
          </a:p>
          <a:p>
            <a:r>
              <a:rPr lang="en-US" baseline="0" dirty="0" smtClean="0"/>
              <a:t>1) Represent selection of specific quantitative attribute by color saturation on the network.</a:t>
            </a:r>
          </a:p>
          <a:p>
            <a:r>
              <a:rPr lang="en-US" baseline="0" smtClean="0"/>
              <a:t>-Either nodes for metabolites or links for genes, transcripts, or proteins.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40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https://tcameronwaller.github.io/profondeur/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16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38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Incomplete representation of metabolism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Arbitrary bias</a:t>
            </a:r>
          </a:p>
          <a:p>
            <a:r>
              <a:rPr lang="en-US" dirty="0" smtClean="0"/>
              <a:t>Neglect of potentially-relevant nodes and links</a:t>
            </a:r>
          </a:p>
          <a:p>
            <a:r>
              <a:rPr lang="en-US" dirty="0" smtClean="0"/>
              <a:t>Poor</a:t>
            </a:r>
            <a:r>
              <a:rPr lang="en-US" baseline="0" dirty="0" smtClean="0"/>
              <a:t> mapping of data</a:t>
            </a:r>
          </a:p>
          <a:p>
            <a:r>
              <a:rPr lang="en-US" baseline="0" dirty="0" smtClean="0"/>
              <a:t>Map-like layout distorts network connectivity/topology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7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2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Metabolism is a system or network of biological entities</a:t>
            </a:r>
            <a:r>
              <a:rPr lang="en-US" baseline="0" dirty="0" smtClean="0"/>
              <a:t> and relations between them.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Entities: Genes, Transcripts, Proteins, Metabolites</a:t>
            </a:r>
          </a:p>
          <a:p>
            <a:r>
              <a:rPr lang="en-US" dirty="0" smtClean="0"/>
              <a:t>Represent entity</a:t>
            </a:r>
            <a:r>
              <a:rPr lang="en-US" baseline="0" dirty="0" smtClean="0"/>
              <a:t> by n</a:t>
            </a:r>
            <a:r>
              <a:rPr lang="en-US" dirty="0" smtClean="0"/>
              <a:t>ode or graph vertex.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Relations:</a:t>
            </a:r>
          </a:p>
          <a:p>
            <a:r>
              <a:rPr lang="en-US" dirty="0" smtClean="0"/>
              <a:t>-Encoding: Biological Sequences, Genetic Code (Gene-Transcript-Protein)</a:t>
            </a:r>
          </a:p>
          <a:p>
            <a:r>
              <a:rPr lang="en-US" dirty="0" smtClean="0"/>
              <a:t>-Expression: Regulation of transcription and translation (Protein-Gene, Protein-Transcript)</a:t>
            </a:r>
          </a:p>
          <a:p>
            <a:r>
              <a:rPr lang="en-US" dirty="0" smtClean="0"/>
              <a:t>-Regulation: Allosteric regulation (Metabolite-Protein), Post-translational modification of proteins (Protein-Protein)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-Catalysis: Enzymatic catalysis (Protein-Metabolite)</a:t>
            </a:r>
          </a:p>
          <a:p>
            <a:r>
              <a:rPr lang="en-US" dirty="0" smtClean="0"/>
              <a:t>-Transport: Metabolite transport (Protein-Metabolite)</a:t>
            </a:r>
          </a:p>
          <a:p>
            <a:r>
              <a:rPr lang="en-US" dirty="0" smtClean="0"/>
              <a:t>-Reaction: Chemical reactions (Metabolite-Metabolite)</a:t>
            </a:r>
          </a:p>
          <a:p>
            <a:r>
              <a:rPr lang="en-US" dirty="0" smtClean="0"/>
              <a:t>Represent relation by link or graph edge.</a:t>
            </a:r>
          </a:p>
          <a:p>
            <a:endParaRPr lang="en-US" dirty="0" smtClean="0"/>
          </a:p>
          <a:p>
            <a:r>
              <a:rPr lang="en-US" dirty="0" smtClean="0"/>
              <a:t>Need</a:t>
            </a:r>
            <a:r>
              <a:rPr lang="en-US" baseline="0" dirty="0" smtClean="0"/>
              <a:t> to consider (and associate data to) entire network.</a:t>
            </a:r>
            <a:endParaRPr lang="en-US" dirty="0" smtClean="0"/>
          </a:p>
          <a:p>
            <a:r>
              <a:rPr lang="en-US" dirty="0" smtClean="0"/>
              <a:t>Too many types and counts of entities and relations to represent simultaneously.</a:t>
            </a:r>
          </a:p>
          <a:p>
            <a:r>
              <a:rPr lang="en-US" dirty="0" smtClean="0"/>
              <a:t>Essential to represent subset according to interest.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4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Metabolism functions as a cooperative, inter-connected whole.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7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study of metabolism</a:t>
            </a:r>
          </a:p>
          <a:p>
            <a:r>
              <a:rPr lang="en-US" baseline="0" dirty="0" smtClean="0"/>
              <a:t>1) Design experiments to study functions of individual entities or processes.</a:t>
            </a:r>
          </a:p>
          <a:p>
            <a:r>
              <a:rPr lang="en-US" baseline="0" dirty="0" smtClean="0"/>
              <a:t>2) Interpret results, especially from 'omics technologies (genomics, transcriptomics, proteomics, metabolomics).</a:t>
            </a:r>
          </a:p>
          <a:p>
            <a:r>
              <a:rPr lang="en-US" baseline="0" dirty="0" smtClean="0"/>
              <a:t>In both of these cases, it is important to consider the holistic context of the metabolic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in Study of Metabolism</a:t>
            </a:r>
          </a:p>
          <a:p>
            <a:r>
              <a:rPr lang="en-US" baseline="0" dirty="0" smtClean="0"/>
              <a:t>1) Metabolism is a complex system.</a:t>
            </a:r>
          </a:p>
          <a:p>
            <a:r>
              <a:rPr lang="en-US" baseline="0" dirty="0" smtClean="0"/>
              <a:t>2) High-throughput methods and data-heavy results, especially 'omics technologies.</a:t>
            </a:r>
          </a:p>
          <a:p>
            <a:r>
              <a:rPr lang="en-US" baseline="0" dirty="0" smtClean="0"/>
              <a:t>3) Non-specialist, non-expert investigators.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2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Describe current technology very briefly.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20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Describe current technology very briefly.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50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KEGG Atlas</a:t>
            </a:r>
          </a:p>
          <a:p>
            <a:r>
              <a:rPr lang="en-US" baseline="0" dirty="0" smtClean="0"/>
              <a:t>MAP 01100 Metabolic Pathways</a:t>
            </a:r>
          </a:p>
          <a:p>
            <a:r>
              <a:rPr lang="en-US" baseline="0" dirty="0" smtClean="0"/>
              <a:t>This map from KEGG Atlas represents the metabolic network between _____ metabolites.</a:t>
            </a:r>
          </a:p>
          <a:p>
            <a:r>
              <a:rPr lang="en-US" baseline="0" dirty="0" smtClean="0"/>
              <a:t>The map only represents "most important" metabolites in reactions.</a:t>
            </a:r>
          </a:p>
          <a:p>
            <a:r>
              <a:rPr lang="en-US" baseline="0" dirty="0" smtClean="0"/>
              <a:t>It organizes nodes for metabolites spatially by metabolic pathway or process.</a:t>
            </a:r>
          </a:p>
          <a:p>
            <a:r>
              <a:rPr lang="en-US" baseline="0" dirty="0" smtClean="0"/>
              <a:t>There is no clear indication of compartmentalization.</a:t>
            </a:r>
          </a:p>
          <a:p>
            <a:r>
              <a:rPr lang="en-US" baseline="0" dirty="0" smtClean="0"/>
              <a:t>This map-like layout is manually-drawn and is static.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7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6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79" y="274722"/>
            <a:ext cx="10974230" cy="114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79" y="1600696"/>
            <a:ext cx="10974230" cy="4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730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533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933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346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377563" y="6433619"/>
            <a:ext cx="206345" cy="214630"/>
          </a:xfrm>
          <a:prstGeom prst="rect">
            <a:avLst/>
          </a:prstGeom>
          <a:noFill/>
          <a:ln>
            <a:noFill/>
          </a:ln>
        </p:spPr>
        <p:txBody>
          <a:bodyPr lIns="30475" tIns="30475" rIns="30475" bIns="304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Clr>
                  <a:srgbClr val="888888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b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4537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79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517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879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582990" y="552450"/>
            <a:ext cx="4762501" cy="57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25500" y="552450"/>
            <a:ext cx="5111750" cy="2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25500" y="3422650"/>
            <a:ext cx="5111750" cy="288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28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9381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98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6584950" y="1619250"/>
            <a:ext cx="47625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50038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9400" marR="0" lvl="0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58800" marR="0" lvl="1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38200" marR="0" lvl="2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17600" marR="0" lvl="3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97000" marR="0" lvl="4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1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4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5081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8384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193800" y="3022600"/>
            <a:ext cx="9810750" cy="4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8128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3709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933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6F7A-A2F9-46CA-9081-9A633BE91BC1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0260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Visual Exploration and Analysis of the Metabolic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132" y="5910947"/>
            <a:ext cx="24282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Rutter Team Meeting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15 December 2016</a:t>
            </a:r>
          </a:p>
          <a:p>
            <a:r>
              <a:rPr lang="en-US" sz="1500" dirty="0">
                <a:solidFill>
                  <a:schemeClr val="bg1"/>
                </a:solidFill>
              </a:rPr>
              <a:t>T Cameron </a:t>
            </a:r>
            <a:r>
              <a:rPr lang="en-US" sz="1500" dirty="0" smtClean="0">
                <a:solidFill>
                  <a:schemeClr val="bg1"/>
                </a:solidFill>
              </a:rPr>
              <a:t>Waller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-1"/>
            <a:ext cx="11503153" cy="6858000"/>
          </a:xfrm>
          <a:prstGeom prst="rect">
            <a:avLst/>
          </a:prstGeom>
        </p:spPr>
      </p:pic>
      <p:sp>
        <p:nvSpPr>
          <p:cNvPr id="4" name="Isosceles Triangle 3"/>
          <p:cNvSpPr/>
          <p:nvPr/>
        </p:nvSpPr>
        <p:spPr>
          <a:xfrm>
            <a:off x="5476568" y="3537494"/>
            <a:ext cx="228600" cy="2103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25731" y="330363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19139" y="383949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30648" y="3977148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13009" y="399189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70208" y="470473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79924" y="442451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42389" y="620907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39151" y="547656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78595" y="52848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55694" y="527992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2958" y="519634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37707" y="537824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18157" y="529466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4045971" y="5204062"/>
            <a:ext cx="228600" cy="2103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74520" y="135193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36288" y="126369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63616" y="58292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993514" y="42610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119308" y="27911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12948" y="58292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011644" y="61697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884316" y="1087202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905514" y="183937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43979" y="226707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96987" y="261611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78515" y="275327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97082" y="36084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27420" y="371708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73350" y="371167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105100" y="442451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467930" y="454717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00044" y="4114308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052444" y="416838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63838" y="36084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430494" y="343883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714533" y="366718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576287" y="397665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348748" y="428735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-1"/>
            <a:ext cx="11503153" cy="6858000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>
            <a:off x="5476568" y="3537494"/>
            <a:ext cx="228600" cy="2103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525731" y="330363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19139" y="383949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30648" y="3977148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13009" y="399189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70208" y="470473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79924" y="442451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42389" y="620907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9151" y="547656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78595" y="52848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55694" y="527992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22958" y="519634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37707" y="537824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18157" y="529466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045971" y="5204062"/>
            <a:ext cx="228600" cy="2103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74520" y="135193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36288" y="126369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63616" y="58292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993514" y="42610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119308" y="27911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12948" y="58292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11644" y="61697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884316" y="1087202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905514" y="183937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43979" y="2267073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796987" y="261611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678515" y="275327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97082" y="36084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27420" y="371708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473350" y="371167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05100" y="442451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67930" y="454717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00044" y="4114308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052444" y="416838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263838" y="360843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430494" y="3438831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714533" y="366718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576287" y="397665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48748" y="428735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55" y="0"/>
            <a:ext cx="774669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930013" y="1740310"/>
            <a:ext cx="1504335" cy="786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Current Technology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11" y="4787809"/>
            <a:ext cx="2743200" cy="14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7164"/>
            <a:ext cx="11887200" cy="64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3359"/>
            <a:ext cx="11887200" cy="64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7164"/>
            <a:ext cx="11887200" cy="64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Challenges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8341" y="1270621"/>
            <a:ext cx="78833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Holistic Context versus Specific </a:t>
            </a:r>
            <a:r>
              <a:rPr lang="en-US" sz="3500" b="1" dirty="0">
                <a:solidFill>
                  <a:prstClr val="white"/>
                </a:solidFill>
              </a:rPr>
              <a:t>D</a:t>
            </a:r>
            <a:r>
              <a:rPr lang="en-US" sz="3500" b="1" dirty="0" smtClean="0">
                <a:solidFill>
                  <a:prstClr val="white"/>
                </a:solidFill>
              </a:rPr>
              <a:t>etail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2494" y="2353030"/>
            <a:ext cx="5922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1) Query against entire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7054" y="4808772"/>
            <a:ext cx="65152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2) Visualize Experimental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0366" y="3873983"/>
            <a:ext cx="5922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Flexible, dynamic layouts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4082" y="3111981"/>
            <a:ext cx="59229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Custom, pathway independent</a:t>
            </a:r>
          </a:p>
        </p:txBody>
      </p:sp>
    </p:spTree>
    <p:extLst>
      <p:ext uri="{BB962C8B-B14F-4D97-AF65-F5344CB8AC3E}">
        <p14:creationId xmlns:p14="http://schemas.microsoft.com/office/powerpoint/2010/main" val="4646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Design Ideas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4171" y="2846106"/>
            <a:ext cx="8671732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These are sketches to demonstrate ideas…</a:t>
            </a:r>
          </a:p>
        </p:txBody>
      </p:sp>
    </p:spTree>
    <p:extLst>
      <p:ext uri="{BB962C8B-B14F-4D97-AF65-F5344CB8AC3E}">
        <p14:creationId xmlns:p14="http://schemas.microsoft.com/office/powerpoint/2010/main" val="9077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Relevance, Goal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47850" y="78596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7947" y="577992"/>
            <a:ext cx="2834893" cy="65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Biotechnology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70647" y="1174892"/>
            <a:ext cx="28348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96047" y="1743524"/>
            <a:ext cx="28348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Medicine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21704" y="302585"/>
            <a:ext cx="5384464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Select paths between multiple nodes.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0151" y="5504432"/>
            <a:ext cx="3677661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Select paths by proximity.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39886" y="551543"/>
            <a:ext cx="2191657" cy="377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57714" y="5747657"/>
            <a:ext cx="1756229" cy="870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18451" y="1534484"/>
            <a:ext cx="6515201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Select nodes and links by property/attribute.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73943" y="1770743"/>
            <a:ext cx="2917371" cy="95794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0088" y="6258653"/>
            <a:ext cx="3677661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Network representation.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0696" y="4526531"/>
            <a:ext cx="4449970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Detail on model and selection.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45654" y="207557"/>
            <a:ext cx="4894967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Replicate nodes with high degrees.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5537" y="2242395"/>
            <a:ext cx="6515201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properties/attributes on network.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359900" y="5638800"/>
            <a:ext cx="1951069" cy="5500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>
            <a:off x="3639004" y="4769756"/>
            <a:ext cx="1741692" cy="4998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3251200" y="428671"/>
            <a:ext cx="1294454" cy="9082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603500" y="2495012"/>
            <a:ext cx="2361254" cy="383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8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6005" y="2562953"/>
            <a:ext cx="4045427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property by color.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7433" y="2562953"/>
            <a:ext cx="4449970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property by position.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8663" y="2594927"/>
            <a:ext cx="5922910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quantitative attribute by color.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Prototype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4624" y="2846106"/>
            <a:ext cx="40454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An early prototype…</a:t>
            </a:r>
          </a:p>
        </p:txBody>
      </p:sp>
    </p:spTree>
    <p:extLst>
      <p:ext uri="{BB962C8B-B14F-4D97-AF65-F5344CB8AC3E}">
        <p14:creationId xmlns:p14="http://schemas.microsoft.com/office/powerpoint/2010/main" val="24988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95" y="162609"/>
            <a:ext cx="77644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0090" y="4104707"/>
            <a:ext cx="29935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Committee: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Brian </a:t>
            </a:r>
            <a:r>
              <a:rPr lang="en-US" sz="1750" b="1" dirty="0">
                <a:solidFill>
                  <a:schemeClr val="bg1"/>
                </a:solidFill>
              </a:rPr>
              <a:t>E </a:t>
            </a:r>
            <a:r>
              <a:rPr lang="en-US" sz="1750" b="1" dirty="0" smtClean="0">
                <a:solidFill>
                  <a:schemeClr val="bg1"/>
                </a:solidFill>
              </a:rPr>
              <a:t>Chapman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James E Cox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Adam </a:t>
            </a:r>
            <a:r>
              <a:rPr lang="en-US" sz="1750" b="1" dirty="0">
                <a:solidFill>
                  <a:schemeClr val="bg1"/>
                </a:solidFill>
              </a:rPr>
              <a:t>L </a:t>
            </a:r>
            <a:r>
              <a:rPr lang="en-US" sz="1750" b="1" dirty="0" smtClean="0">
                <a:solidFill>
                  <a:schemeClr val="bg1"/>
                </a:solidFill>
              </a:rPr>
              <a:t>Hughes</a:t>
            </a:r>
            <a:endParaRPr lang="en-US" sz="1750" b="1" dirty="0">
              <a:solidFill>
                <a:schemeClr val="bg1"/>
              </a:solidFill>
            </a:endParaRPr>
          </a:p>
          <a:p>
            <a:pPr marL="228600"/>
            <a:r>
              <a:rPr lang="en-US" sz="1750" b="1" dirty="0">
                <a:solidFill>
                  <a:schemeClr val="bg1"/>
                </a:solidFill>
              </a:rPr>
              <a:t>Janet </a:t>
            </a:r>
            <a:r>
              <a:rPr lang="en-US" sz="1750" b="1" dirty="0" err="1" smtClean="0">
                <a:solidFill>
                  <a:schemeClr val="bg1"/>
                </a:solidFill>
              </a:rPr>
              <a:t>Iwasa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0090" y="1642429"/>
            <a:ext cx="2993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Support</a:t>
            </a:r>
            <a:r>
              <a:rPr lang="en-US" sz="2500" b="1" dirty="0" smtClean="0">
                <a:solidFill>
                  <a:schemeClr val="bg1"/>
                </a:solidFill>
              </a:rPr>
              <a:t>:</a:t>
            </a:r>
            <a:endParaRPr lang="en-US" sz="2500" b="1" dirty="0">
              <a:solidFill>
                <a:schemeClr val="bg1"/>
              </a:solidFill>
            </a:endParaRP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National Institutes of Health</a:t>
            </a: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Training </a:t>
            </a:r>
            <a:r>
              <a:rPr lang="en-US" sz="1750" b="1" dirty="0">
                <a:solidFill>
                  <a:schemeClr val="bg1"/>
                </a:solidFill>
              </a:rPr>
              <a:t>Program</a:t>
            </a:r>
          </a:p>
          <a:p>
            <a:pPr marL="228600"/>
            <a:r>
              <a:rPr lang="en-US" sz="1500" b="1" dirty="0">
                <a:solidFill>
                  <a:schemeClr val="bg1"/>
                </a:solidFill>
              </a:rPr>
              <a:t>Computational </a:t>
            </a:r>
            <a:r>
              <a:rPr lang="en-US" sz="1500" b="1" dirty="0" smtClean="0">
                <a:solidFill>
                  <a:schemeClr val="bg1"/>
                </a:solidFill>
              </a:rPr>
              <a:t>Metabolism</a:t>
            </a:r>
          </a:p>
          <a:p>
            <a:pPr marL="228600"/>
            <a:r>
              <a:rPr lang="en-US" sz="1500" b="1" dirty="0" smtClean="0">
                <a:solidFill>
                  <a:schemeClr val="bg1"/>
                </a:solidFill>
              </a:rPr>
              <a:t>1T32DK11096601</a:t>
            </a:r>
            <a:endParaRPr lang="en-US" sz="1500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98690" y="603884"/>
            <a:ext cx="3292878" cy="5905126"/>
            <a:chOff x="4210203" y="548703"/>
            <a:chExt cx="3292878" cy="5905126"/>
          </a:xfrm>
        </p:grpSpPr>
        <p:sp>
          <p:nvSpPr>
            <p:cNvPr id="9" name="TextBox 8"/>
            <p:cNvSpPr txBox="1"/>
            <p:nvPr/>
          </p:nvSpPr>
          <p:spPr>
            <a:xfrm>
              <a:off x="4210203" y="548703"/>
              <a:ext cx="29935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Teams: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Rutter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Lab</a:t>
              </a:r>
            </a:p>
            <a:p>
              <a:pPr marL="231775"/>
              <a:r>
                <a:rPr lang="en-US" sz="1500" b="1" dirty="0" smtClean="0">
                  <a:solidFill>
                    <a:schemeClr val="bg1"/>
                  </a:solidFill>
                </a:rPr>
                <a:t>(We need a logo!)</a:t>
              </a:r>
              <a:endParaRPr lang="en-US" sz="1500" b="1" dirty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 smtClean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Visual Design Lab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0203" y="3324324"/>
              <a:ext cx="3292878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Mentors: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Alexander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Lex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Assistant Professor</a:t>
              </a: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Jared P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Rutter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Professor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265513"/>
              <a:ext cx="2743200" cy="469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797484"/>
              <a:ext cx="2743200" cy="59941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6029778"/>
              <a:ext cx="2743200" cy="4240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2162335"/>
              <a:ext cx="2743200" cy="941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1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367" y="1323238"/>
            <a:ext cx="1067314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Discussion Subjects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Publish in Comp </a:t>
            </a:r>
            <a:r>
              <a:rPr lang="en-US" sz="3500" b="1" dirty="0" err="1" smtClean="0">
                <a:solidFill>
                  <a:prstClr val="white"/>
                </a:solidFill>
              </a:rPr>
              <a:t>Sci</a:t>
            </a:r>
            <a:r>
              <a:rPr lang="en-US" sz="3500" b="1" dirty="0" smtClean="0">
                <a:solidFill>
                  <a:prstClr val="white"/>
                </a:solidFill>
              </a:rPr>
              <a:t>, </a:t>
            </a:r>
            <a:r>
              <a:rPr lang="en-US" sz="3500" b="1" dirty="0" err="1" smtClean="0">
                <a:solidFill>
                  <a:prstClr val="white"/>
                </a:solidFill>
              </a:rPr>
              <a:t>Bioinfo</a:t>
            </a:r>
            <a:r>
              <a:rPr lang="en-US" sz="3500" b="1" dirty="0" smtClean="0">
                <a:solidFill>
                  <a:prstClr val="white"/>
                </a:solidFill>
              </a:rPr>
              <a:t>, or Computational Biology?</a:t>
            </a:r>
          </a:p>
          <a:p>
            <a:pPr marL="231775"/>
            <a:endParaRPr lang="en-US" sz="3500" b="1" dirty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Which conferences?</a:t>
            </a:r>
          </a:p>
        </p:txBody>
      </p:sp>
    </p:spTree>
    <p:extLst>
      <p:ext uri="{BB962C8B-B14F-4D97-AF65-F5344CB8AC3E}">
        <p14:creationId xmlns:p14="http://schemas.microsoft.com/office/powerpoint/2010/main" val="30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40" y="0"/>
            <a:ext cx="857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4857" y="6622353"/>
            <a:ext cx="285023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Gabor Ivan, Vince </a:t>
            </a:r>
            <a:r>
              <a:rPr lang="en-US" sz="1000" b="1" dirty="0" err="1" smtClean="0">
                <a:solidFill>
                  <a:schemeClr val="bg1"/>
                </a:solidFill>
              </a:rPr>
              <a:t>Grolmusz</a:t>
            </a:r>
            <a:r>
              <a:rPr lang="en-US" sz="1000" b="1" dirty="0" smtClean="0">
                <a:solidFill>
                  <a:schemeClr val="bg1"/>
                </a:solidFill>
              </a:rPr>
              <a:t>. Bioinformatics. 2010.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6023"/>
            <a:ext cx="10058400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Network: </a:t>
            </a:r>
            <a:r>
              <a:rPr lang="en-US" sz="3500" b="1" dirty="0" smtClean="0">
                <a:solidFill>
                  <a:prstClr val="white"/>
                </a:solidFill>
              </a:rPr>
              <a:t>Entities (Nodes)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25" name="Group 24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26" name="Group 25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3" name="Isosceles Triangle 12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27" name="Group 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5" name="Parallelogram 14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28" name="Group 27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6" name="Regular Pentagon 15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03914" y="2244292"/>
            <a:ext cx="1639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Compartment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Cofactor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173" y="4196889"/>
            <a:ext cx="1597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Attributes: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Modification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Abundance</a:t>
            </a:r>
          </a:p>
        </p:txBody>
      </p:sp>
    </p:spTree>
    <p:extLst>
      <p:ext uri="{BB962C8B-B14F-4D97-AF65-F5344CB8AC3E}">
        <p14:creationId xmlns:p14="http://schemas.microsoft.com/office/powerpoint/2010/main" val="11242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609"/>
            <a:ext cx="100584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519" y="132030"/>
            <a:ext cx="11367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Network Visualization: Query-Based Exploration And Analysis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31" y="733752"/>
            <a:ext cx="2044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solidFill>
                  <a:prstClr val="white"/>
                </a:solidFill>
              </a:rPr>
              <a:t>PathFinder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80717" y="6614053"/>
            <a:ext cx="2805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Christian </a:t>
            </a:r>
            <a:r>
              <a:rPr lang="en-US" sz="1000" b="1" dirty="0" err="1" smtClean="0">
                <a:solidFill>
                  <a:schemeClr val="bg1"/>
                </a:solidFill>
              </a:rPr>
              <a:t>Partl</a:t>
            </a:r>
            <a:r>
              <a:rPr lang="en-US" sz="1000" b="1" dirty="0" smtClean="0">
                <a:solidFill>
                  <a:schemeClr val="bg1"/>
                </a:solidFill>
              </a:rPr>
              <a:t>, … Alexander Lex. </a:t>
            </a:r>
            <a:r>
              <a:rPr lang="en-US" sz="1000" b="1" dirty="0" err="1" smtClean="0">
                <a:solidFill>
                  <a:schemeClr val="bg1"/>
                </a:solidFill>
              </a:rPr>
              <a:t>EuroVis</a:t>
            </a:r>
            <a:r>
              <a:rPr lang="en-US" sz="1000" b="1" dirty="0" smtClean="0">
                <a:solidFill>
                  <a:schemeClr val="bg1"/>
                </a:solidFill>
              </a:rPr>
              <a:t>. </a:t>
            </a:r>
            <a:r>
              <a:rPr lang="en-US" sz="1000" b="1" dirty="0">
                <a:solidFill>
                  <a:schemeClr val="bg1"/>
                </a:solidFill>
              </a:rPr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28988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675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4034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13039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4201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metabolic pathway</a:t>
            </a:r>
          </a:p>
        </p:txBody>
      </p:sp>
    </p:spTree>
    <p:extLst>
      <p:ext uri="{BB962C8B-B14F-4D97-AF65-F5344CB8AC3E}">
        <p14:creationId xmlns:p14="http://schemas.microsoft.com/office/powerpoint/2010/main" val="14757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cellular compartment</a:t>
            </a:r>
          </a:p>
        </p:txBody>
      </p:sp>
    </p:spTree>
    <p:extLst>
      <p:ext uri="{BB962C8B-B14F-4D97-AF65-F5344CB8AC3E}">
        <p14:creationId xmlns:p14="http://schemas.microsoft.com/office/powerpoint/2010/main" val="16560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</a:t>
            </a:r>
            <a:r>
              <a:rPr lang="en-US" sz="3500" b="1" dirty="0" smtClean="0">
                <a:solidFill>
                  <a:prstClr val="white"/>
                </a:solidFill>
              </a:rPr>
              <a:t>: Relations (Links)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464" y="2109473"/>
            <a:ext cx="175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Relations: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49062" y="2574271"/>
            <a:ext cx="4535648" cy="400110"/>
            <a:chOff x="2513934" y="2706151"/>
            <a:chExt cx="453564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513934" y="2706151"/>
              <a:ext cx="121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Encoding: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376487" y="274618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465660" y="3289773"/>
            <a:ext cx="5928523" cy="399583"/>
            <a:chOff x="3465660" y="3289773"/>
            <a:chExt cx="5928523" cy="399583"/>
          </a:xfrm>
        </p:grpSpPr>
        <p:sp>
          <p:nvSpPr>
            <p:cNvPr id="6" name="TextBox 5"/>
            <p:cNvSpPr txBox="1"/>
            <p:nvPr/>
          </p:nvSpPr>
          <p:spPr>
            <a:xfrm>
              <a:off x="3465660" y="3289773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Expression: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511615" y="3329281"/>
              <a:ext cx="3882568" cy="320303"/>
              <a:chOff x="5511615" y="3329281"/>
              <a:chExt cx="3882568" cy="32030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511615" y="3329281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prstClr val="white"/>
                      </a:solidFill>
                    </a:rPr>
                    <a:t> 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42860" y="332954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65660" y="4004748"/>
            <a:ext cx="6045672" cy="399583"/>
            <a:chOff x="3465660" y="4004748"/>
            <a:chExt cx="6045672" cy="399583"/>
          </a:xfrm>
        </p:grpSpPr>
        <p:sp>
          <p:nvSpPr>
            <p:cNvPr id="7" name="TextBox 6"/>
            <p:cNvSpPr txBox="1"/>
            <p:nvPr/>
          </p:nvSpPr>
          <p:spPr>
            <a:xfrm>
              <a:off x="3465660" y="4004748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Regulation: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11615" y="4044256"/>
              <a:ext cx="3999717" cy="320303"/>
              <a:chOff x="5511615" y="4044256"/>
              <a:chExt cx="3999717" cy="32030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511615" y="4044256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7842860" y="404451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592549" y="5434698"/>
            <a:ext cx="3524474" cy="399583"/>
            <a:chOff x="2457421" y="4842135"/>
            <a:chExt cx="3524474" cy="399583"/>
          </a:xfrm>
        </p:grpSpPr>
        <p:sp>
          <p:nvSpPr>
            <p:cNvPr id="8" name="TextBox 7"/>
            <p:cNvSpPr txBox="1"/>
            <p:nvPr/>
          </p:nvSpPr>
          <p:spPr>
            <a:xfrm>
              <a:off x="2457421" y="4842135"/>
              <a:ext cx="1268907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Transport: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376487" y="488190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684718" y="4719723"/>
            <a:ext cx="3432305" cy="399583"/>
            <a:chOff x="2549590" y="5566146"/>
            <a:chExt cx="3432305" cy="399583"/>
          </a:xfrm>
        </p:grpSpPr>
        <p:sp>
          <p:nvSpPr>
            <p:cNvPr id="9" name="TextBox 8"/>
            <p:cNvSpPr txBox="1"/>
            <p:nvPr/>
          </p:nvSpPr>
          <p:spPr>
            <a:xfrm>
              <a:off x="2549590" y="5566146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Catalysis: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376487" y="5605917"/>
              <a:ext cx="1605408" cy="320040"/>
              <a:chOff x="3310693" y="4690189"/>
              <a:chExt cx="1605408" cy="32004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Parallelogram 88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gular Pentagon 89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684718" y="6149673"/>
            <a:ext cx="3373145" cy="399583"/>
            <a:chOff x="3684718" y="6149673"/>
            <a:chExt cx="3373145" cy="399583"/>
          </a:xfrm>
        </p:grpSpPr>
        <p:sp>
          <p:nvSpPr>
            <p:cNvPr id="10" name="TextBox 9"/>
            <p:cNvSpPr txBox="1"/>
            <p:nvPr/>
          </p:nvSpPr>
          <p:spPr>
            <a:xfrm>
              <a:off x="3684718" y="6149673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Reaction: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511615" y="618944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5" name="TextBox 114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24" name="Isosceles Triangle 123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127" name="Group 1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29" name="Parallelogram 128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34" name="Regular Pentagon 133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701328" y="3389765"/>
            <a:ext cx="240001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Directionality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Rate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Pathway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Anabolism/Catabolism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Reduction/Oxidation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91" name="Group 90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2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Paths between all nodes with significant change in experimental data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543" y="5182832"/>
            <a:ext cx="499876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Recognize trends: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Find common features of multiple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118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336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490235" y="3937575"/>
            <a:ext cx="1889651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Miriah Meyer</a:t>
            </a:r>
          </a:p>
        </p:txBody>
      </p:sp>
      <p:sp>
        <p:nvSpPr>
          <p:cNvPr id="67" name="Shape 67"/>
          <p:cNvSpPr/>
          <p:nvPr/>
        </p:nvSpPr>
        <p:spPr>
          <a:xfrm>
            <a:off x="2602519" y="3937575"/>
            <a:ext cx="2076878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Alexander Lex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1797" y="94266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69" name="Shape 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865" y="921659"/>
            <a:ext cx="1411635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0" name="Shape 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4362" y="2787690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1" name="Shape 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5279" y="942644"/>
            <a:ext cx="1403800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2" name="Shape 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1797" y="277140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3" name="Shape 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50872" y="959003"/>
            <a:ext cx="1386642" cy="1417019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4" name="Shape 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06067" y="4656114"/>
            <a:ext cx="1419134" cy="1457234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44153" y="2749550"/>
            <a:ext cx="1411662" cy="1449761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/>
          <p:nvPr/>
        </p:nvSpPr>
        <p:spPr>
          <a:xfrm>
            <a:off x="5040123" y="2310090"/>
            <a:ext cx="1427242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Ethan Kerzner</a:t>
            </a:r>
          </a:p>
        </p:txBody>
      </p:sp>
      <p:sp>
        <p:nvSpPr>
          <p:cNvPr id="77" name="Shape 77"/>
          <p:cNvSpPr/>
          <p:nvPr/>
        </p:nvSpPr>
        <p:spPr>
          <a:xfrm>
            <a:off x="6646753" y="2308627"/>
            <a:ext cx="129161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 Bigelow</a:t>
            </a:r>
          </a:p>
        </p:txBody>
      </p:sp>
      <p:sp>
        <p:nvSpPr>
          <p:cNvPr id="78" name="Shape 78"/>
          <p:cNvSpPr/>
          <p:nvPr/>
        </p:nvSpPr>
        <p:spPr>
          <a:xfrm>
            <a:off x="8196234" y="2310090"/>
            <a:ext cx="151773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Sean McKenna</a:t>
            </a:r>
          </a:p>
        </p:txBody>
      </p:sp>
      <p:sp>
        <p:nvSpPr>
          <p:cNvPr id="79" name="Shape 79"/>
          <p:cNvSpPr/>
          <p:nvPr/>
        </p:nvSpPr>
        <p:spPr>
          <a:xfrm>
            <a:off x="9842844" y="2310090"/>
            <a:ext cx="125777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Sam Quinan</a:t>
            </a:r>
          </a:p>
        </p:txBody>
      </p:sp>
      <p:sp>
        <p:nvSpPr>
          <p:cNvPr id="80" name="Shape 80"/>
          <p:cNvSpPr/>
          <p:nvPr/>
        </p:nvSpPr>
        <p:spPr>
          <a:xfrm>
            <a:off x="5032372" y="4259357"/>
            <a:ext cx="1415534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Nina McCurdy</a:t>
            </a:r>
          </a:p>
        </p:txBody>
      </p:sp>
      <p:sp>
        <p:nvSpPr>
          <p:cNvPr id="81" name="Shape 81"/>
          <p:cNvSpPr/>
          <p:nvPr/>
        </p:nvSpPr>
        <p:spPr>
          <a:xfrm>
            <a:off x="6624112" y="4259357"/>
            <a:ext cx="134757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Jimmy Moore</a:t>
            </a:r>
          </a:p>
        </p:txBody>
      </p:sp>
      <p:sp>
        <p:nvSpPr>
          <p:cNvPr id="82" name="Shape 82"/>
          <p:cNvSpPr/>
          <p:nvPr/>
        </p:nvSpPr>
        <p:spPr>
          <a:xfrm>
            <a:off x="9735831" y="6208625"/>
            <a:ext cx="168709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Sunny Hardasani</a:t>
            </a:r>
          </a:p>
        </p:txBody>
      </p:sp>
      <p:sp>
        <p:nvSpPr>
          <p:cNvPr id="83" name="Shape 83"/>
          <p:cNvSpPr/>
          <p:nvPr/>
        </p:nvSpPr>
        <p:spPr>
          <a:xfrm>
            <a:off x="9718820" y="4259357"/>
            <a:ext cx="149491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Carolina Nobre</a:t>
            </a:r>
          </a:p>
        </p:txBody>
      </p:sp>
      <p:sp>
        <p:nvSpPr>
          <p:cNvPr id="84" name="Shape 84"/>
          <p:cNvSpPr/>
          <p:nvPr/>
        </p:nvSpPr>
        <p:spPr>
          <a:xfrm>
            <a:off x="223588" y="6084988"/>
            <a:ext cx="4444950" cy="487650"/>
          </a:xfrm>
          <a:prstGeom prst="rect">
            <a:avLst/>
          </a:prstGeom>
          <a:noFill/>
          <a:ln>
            <a:noFill/>
          </a:ln>
        </p:spPr>
        <p:txBody>
          <a:bodyPr lIns="15238" tIns="15238" rIns="15238" bIns="15238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0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http://vdl.sci.utah.edu/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70370" y="131356"/>
            <a:ext cx="1233083" cy="6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09497" y="2795233"/>
            <a:ext cx="1370506" cy="1409656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7" name="Shape 8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24288" y="4674910"/>
            <a:ext cx="1381540" cy="1419640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8" name="Shape 8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34741" y="4672359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8185795" y="4249606"/>
            <a:ext cx="152904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Asmaa Aljuhani</a:t>
            </a:r>
          </a:p>
        </p:txBody>
      </p:sp>
      <p:sp>
        <p:nvSpPr>
          <p:cNvPr id="90" name="Shape 90"/>
          <p:cNvSpPr/>
          <p:nvPr/>
        </p:nvSpPr>
        <p:spPr>
          <a:xfrm>
            <a:off x="8318895" y="6189121"/>
            <a:ext cx="1190209" cy="6045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Magdalena </a:t>
            </a:r>
            <a:b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Schwarzl</a:t>
            </a:r>
          </a:p>
        </p:txBody>
      </p:sp>
      <p:sp>
        <p:nvSpPr>
          <p:cNvPr id="91" name="Shape 91"/>
          <p:cNvSpPr/>
          <p:nvPr/>
        </p:nvSpPr>
        <p:spPr>
          <a:xfrm>
            <a:off x="6532618" y="6208625"/>
            <a:ext cx="158877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Cameron Waller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2975" y="6613633"/>
            <a:ext cx="1681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Alexander Lex, August 2016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" y="66592"/>
            <a:ext cx="4572000" cy="15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</a:t>
            </a:r>
            <a:r>
              <a:rPr lang="en-US" sz="3500" b="1" dirty="0" smtClean="0">
                <a:solidFill>
                  <a:prstClr val="white"/>
                </a:solidFill>
              </a:rPr>
              <a:t>: Representation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215989" y="1088076"/>
            <a:ext cx="179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Reactant</a:t>
            </a:r>
          </a:p>
          <a:p>
            <a:r>
              <a:rPr lang="en-US" sz="2500" b="1" dirty="0" smtClean="0">
                <a:solidFill>
                  <a:prstClr val="white"/>
                </a:solidFill>
              </a:rPr>
              <a:t>Metabolites</a:t>
            </a:r>
            <a:endParaRPr lang="en-US" sz="2500" b="1" dirty="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803779" y="2275053"/>
            <a:ext cx="6584442" cy="2237740"/>
            <a:chOff x="2803779" y="2275053"/>
            <a:chExt cx="6584442" cy="2237740"/>
          </a:xfrm>
        </p:grpSpPr>
        <p:cxnSp>
          <p:nvCxnSpPr>
            <p:cNvPr id="24" name="Straight Connector 23"/>
            <p:cNvCxnSpPr>
              <a:stCxn id="17" idx="1"/>
            </p:cNvCxnSpPr>
            <p:nvPr/>
          </p:nvCxnSpPr>
          <p:spPr>
            <a:xfrm flipH="1" flipV="1">
              <a:off x="3716277" y="2465553"/>
              <a:ext cx="1222740" cy="105401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7" idx="1"/>
            </p:cNvCxnSpPr>
            <p:nvPr/>
          </p:nvCxnSpPr>
          <p:spPr>
            <a:xfrm flipH="1" flipV="1">
              <a:off x="2966977" y="3364152"/>
              <a:ext cx="1972040" cy="15541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7" idx="1"/>
            </p:cNvCxnSpPr>
            <p:nvPr/>
          </p:nvCxnSpPr>
          <p:spPr>
            <a:xfrm flipH="1">
              <a:off x="3297177" y="3519566"/>
              <a:ext cx="1641840" cy="8036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3"/>
            </p:cNvCxnSpPr>
            <p:nvPr/>
          </p:nvCxnSpPr>
          <p:spPr>
            <a:xfrm flipV="1">
              <a:off x="7682217" y="2618951"/>
              <a:ext cx="1012460" cy="90061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3"/>
            </p:cNvCxnSpPr>
            <p:nvPr/>
          </p:nvCxnSpPr>
          <p:spPr>
            <a:xfrm>
              <a:off x="7682217" y="3519566"/>
              <a:ext cx="1533160" cy="16775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gular Pentagon 133"/>
            <p:cNvSpPr>
              <a:spLocks noChangeAspect="1"/>
            </p:cNvSpPr>
            <p:nvPr/>
          </p:nvSpPr>
          <p:spPr>
            <a:xfrm>
              <a:off x="3553079" y="22750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Regular Pentagon 103"/>
            <p:cNvSpPr>
              <a:spLocks noChangeAspect="1"/>
            </p:cNvSpPr>
            <p:nvPr/>
          </p:nvSpPr>
          <p:spPr>
            <a:xfrm>
              <a:off x="2803779" y="32402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Regular Pentagon 104"/>
            <p:cNvSpPr>
              <a:spLocks noChangeAspect="1"/>
            </p:cNvSpPr>
            <p:nvPr/>
          </p:nvSpPr>
          <p:spPr>
            <a:xfrm>
              <a:off x="3121279" y="41927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Regular Pentagon 105"/>
            <p:cNvSpPr>
              <a:spLocks noChangeAspect="1"/>
            </p:cNvSpPr>
            <p:nvPr/>
          </p:nvSpPr>
          <p:spPr>
            <a:xfrm>
              <a:off x="8531479" y="24655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Regular Pentagon 106"/>
            <p:cNvSpPr>
              <a:spLocks noChangeAspect="1"/>
            </p:cNvSpPr>
            <p:nvPr/>
          </p:nvSpPr>
          <p:spPr>
            <a:xfrm>
              <a:off x="9052179" y="34815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939017" y="3062366"/>
              <a:ext cx="2743200" cy="914400"/>
              <a:chOff x="5832840" y="3735466"/>
              <a:chExt cx="2743200" cy="914400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5832840" y="3735466"/>
                <a:ext cx="2743200" cy="914400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97980" y="3944526"/>
                <a:ext cx="1629834" cy="47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/>
                  <a:t>Reaction</a:t>
                </a:r>
                <a:endParaRPr lang="en-US" sz="3000" b="1" dirty="0"/>
              </a:p>
            </p:txBody>
          </p:sp>
        </p:grpSp>
      </p:grpSp>
      <p:sp>
        <p:nvSpPr>
          <p:cNvPr id="109" name="TextBox 108"/>
          <p:cNvSpPr txBox="1"/>
          <p:nvPr/>
        </p:nvSpPr>
        <p:spPr>
          <a:xfrm>
            <a:off x="8286589" y="1088076"/>
            <a:ext cx="179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Product</a:t>
            </a:r>
          </a:p>
          <a:p>
            <a:r>
              <a:rPr lang="en-US" sz="2500" b="1" dirty="0" smtClean="0">
                <a:solidFill>
                  <a:prstClr val="white"/>
                </a:solidFill>
              </a:rPr>
              <a:t>Metabolites</a:t>
            </a:r>
            <a:endParaRPr lang="en-US" sz="2500" b="1" dirty="0">
              <a:solidFill>
                <a:prstClr val="white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634662" y="4358672"/>
            <a:ext cx="1224518" cy="614904"/>
            <a:chOff x="4422615" y="975434"/>
            <a:chExt cx="1224518" cy="614904"/>
          </a:xfrm>
        </p:grpSpPr>
        <p:sp>
          <p:nvSpPr>
            <p:cNvPr id="62" name="Isosceles Triangle 61"/>
            <p:cNvSpPr>
              <a:spLocks noChangeAspect="1"/>
            </p:cNvSpPr>
            <p:nvPr/>
          </p:nvSpPr>
          <p:spPr>
            <a:xfrm>
              <a:off x="4849251" y="975434"/>
              <a:ext cx="371246" cy="320040"/>
            </a:xfrm>
            <a:prstGeom prst="triangle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2615" y="1266565"/>
              <a:ext cx="1224518" cy="323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50" b="1" dirty="0" smtClean="0">
                  <a:solidFill>
                    <a:prstClr val="white"/>
                  </a:solidFill>
                </a:rPr>
                <a:t>Transcripts</a:t>
              </a:r>
              <a:endParaRPr lang="en-US" sz="17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758643" y="4380076"/>
            <a:ext cx="1011998" cy="631092"/>
            <a:chOff x="6176461" y="975434"/>
            <a:chExt cx="1011998" cy="631092"/>
          </a:xfrm>
        </p:grpSpPr>
        <p:sp>
          <p:nvSpPr>
            <p:cNvPr id="69" name="Parallelogram 68"/>
            <p:cNvSpPr>
              <a:spLocks noChangeAspect="1"/>
            </p:cNvSpPr>
            <p:nvPr/>
          </p:nvSpPr>
          <p:spPr>
            <a:xfrm>
              <a:off x="6469634" y="975434"/>
              <a:ext cx="425653" cy="320040"/>
            </a:xfrm>
            <a:prstGeom prst="parallelogram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6461" y="1250376"/>
              <a:ext cx="1011998" cy="356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50" b="1" dirty="0" smtClean="0">
                  <a:solidFill>
                    <a:prstClr val="white"/>
                  </a:solidFill>
                </a:rPr>
                <a:t>Proteins</a:t>
              </a:r>
              <a:endParaRPr lang="en-US" sz="17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934359" y="4385922"/>
            <a:ext cx="760329" cy="633836"/>
            <a:chOff x="3403038" y="975434"/>
            <a:chExt cx="760329" cy="633836"/>
          </a:xfrm>
        </p:grpSpPr>
        <p:sp>
          <p:nvSpPr>
            <p:cNvPr id="81" name="Oval 80"/>
            <p:cNvSpPr/>
            <p:nvPr/>
          </p:nvSpPr>
          <p:spPr>
            <a:xfrm>
              <a:off x="3623182" y="975434"/>
              <a:ext cx="320040" cy="320040"/>
            </a:xfrm>
            <a:prstGeom prst="ellipse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403038" y="1247633"/>
              <a:ext cx="760329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50" b="1" dirty="0" smtClean="0">
                  <a:solidFill>
                    <a:prstClr val="white"/>
                  </a:solidFill>
                </a:rPr>
                <a:t>Genes</a:t>
              </a:r>
              <a:endParaRPr lang="en-US" sz="175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526" y="1559920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Design Experiments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526" y="2215227"/>
            <a:ext cx="40454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2) Interpret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5541" y="1504500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Holistic Context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5208" y="4486692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1) Complex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5879" y="3703908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Challenges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3308" y="5241768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2) Data-Heavy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0625" y="5903327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) Non-specialists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08418" y="1963882"/>
            <a:ext cx="1817461" cy="2513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Current Technology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368" y="1323238"/>
            <a:ext cx="228353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Databases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KEGG</a:t>
            </a:r>
          </a:p>
          <a:p>
            <a:pPr marL="231775"/>
            <a:r>
              <a:rPr lang="en-US" sz="3500" b="1" dirty="0" err="1" smtClean="0">
                <a:solidFill>
                  <a:prstClr val="white"/>
                </a:solidFill>
              </a:rPr>
              <a:t>MetaCyc</a:t>
            </a:r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err="1" smtClean="0">
                <a:solidFill>
                  <a:prstClr val="white"/>
                </a:solidFill>
              </a:rPr>
              <a:t>UniProt</a:t>
            </a:r>
            <a:endParaRPr lang="en-US" sz="3500" b="1" dirty="0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968" y="1335938"/>
            <a:ext cx="22835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Models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Recon 2.2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1171" y="1348638"/>
            <a:ext cx="27630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Explorers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err="1">
                <a:solidFill>
                  <a:prstClr val="white"/>
                </a:solidFill>
              </a:rPr>
              <a:t>MetScape</a:t>
            </a:r>
            <a:endParaRPr lang="en-US" sz="3500" b="1" dirty="0">
              <a:solidFill>
                <a:prstClr val="white"/>
              </a:solidFill>
            </a:endParaRP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KEGG Atlas</a:t>
            </a: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Escher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7" y="4672625"/>
            <a:ext cx="1371600" cy="969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11" y="5112274"/>
            <a:ext cx="1828800" cy="9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Current Technology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38" y="4643127"/>
            <a:ext cx="2743200" cy="19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" y="0"/>
            <a:ext cx="11360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4132</TotalTime>
  <Words>1644</Words>
  <Application>Microsoft Office PowerPoint</Application>
  <PresentationFormat>Widescreen</PresentationFormat>
  <Paragraphs>351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Helvetica Neue</vt:lpstr>
      <vt:lpstr>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Waller</dc:creator>
  <cp:lastModifiedBy>Cameron Waller</cp:lastModifiedBy>
  <cp:revision>226</cp:revision>
  <dcterms:created xsi:type="dcterms:W3CDTF">2016-09-12T21:12:04Z</dcterms:created>
  <dcterms:modified xsi:type="dcterms:W3CDTF">2016-12-19T16:03:29Z</dcterms:modified>
</cp:coreProperties>
</file>